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Montserrat" panose="020F0502020204030204" pitchFamily="2" charset="0"/>
      <p:regular r:id="rId11"/>
    </p:embeddedFont>
    <p:embeddedFont>
      <p:font typeface="Montserrat Bold" panose="020B0604020202020204" charset="0"/>
      <p:regular r:id="rId12"/>
    </p:embeddedFont>
    <p:embeddedFont>
      <p:font typeface="Montserrat Light Bold"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8" d="100"/>
          <a:sy n="48" d="100"/>
        </p:scale>
        <p:origin x="1656"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svg>
</file>

<file path=ppt/media/image2.png>
</file>

<file path=ppt/media/image3.sv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www.linkedin.com/company/unifiedmentor/"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898322">
            <a:off x="12872211" y="-2776467"/>
            <a:ext cx="8774178" cy="8796169"/>
          </a:xfrm>
          <a:custGeom>
            <a:avLst/>
            <a:gdLst/>
            <a:ahLst/>
            <a:cxnLst/>
            <a:rect l="l" t="t" r="r" b="b"/>
            <a:pathLst>
              <a:path w="8774178" h="8796169">
                <a:moveTo>
                  <a:pt x="0" y="0"/>
                </a:moveTo>
                <a:lnTo>
                  <a:pt x="8774178" y="0"/>
                </a:lnTo>
                <a:lnTo>
                  <a:pt x="8774178" y="8796168"/>
                </a:lnTo>
                <a:lnTo>
                  <a:pt x="0" y="8796168"/>
                </a:lnTo>
                <a:lnTo>
                  <a:pt x="0" y="0"/>
                </a:lnTo>
                <a:close/>
              </a:path>
            </a:pathLst>
          </a:custGeom>
          <a:blipFill>
            <a:blip r:embed="rId2"/>
            <a:stretch>
              <a:fillRect/>
            </a:stretch>
          </a:blipFill>
        </p:spPr>
      </p:sp>
      <p:grpSp>
        <p:nvGrpSpPr>
          <p:cNvPr id="3" name="Group 3"/>
          <p:cNvGrpSpPr/>
          <p:nvPr/>
        </p:nvGrpSpPr>
        <p:grpSpPr>
          <a:xfrm>
            <a:off x="10463626" y="1621617"/>
            <a:ext cx="753561" cy="75356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2406097"/>
            <a:ext cx="12663529" cy="3454219"/>
          </a:xfrm>
          <a:prstGeom prst="rect">
            <a:avLst/>
          </a:prstGeom>
        </p:spPr>
        <p:txBody>
          <a:bodyPr lIns="0" tIns="0" rIns="0" bIns="0" rtlCol="0" anchor="t">
            <a:spAutoFit/>
          </a:bodyPr>
          <a:lstStyle/>
          <a:p>
            <a:pPr algn="l">
              <a:lnSpc>
                <a:spcPts val="13868"/>
              </a:lnSpc>
              <a:spcBef>
                <a:spcPct val="0"/>
              </a:spcBef>
            </a:pPr>
            <a:r>
              <a:rPr lang="en-US" sz="9905">
                <a:solidFill>
                  <a:srgbClr val="000000"/>
                </a:solidFill>
                <a:latin typeface="Montserrat Bold"/>
                <a:ea typeface="Montserrat Bold"/>
                <a:cs typeface="Montserrat Bold"/>
                <a:sym typeface="Montserrat Bold"/>
              </a:rPr>
              <a:t> Analyzing Amazon Sales data</a:t>
            </a:r>
          </a:p>
        </p:txBody>
      </p:sp>
      <p:grpSp>
        <p:nvGrpSpPr>
          <p:cNvPr id="7" name="Group 7"/>
          <p:cNvGrpSpPr/>
          <p:nvPr/>
        </p:nvGrpSpPr>
        <p:grpSpPr>
          <a:xfrm>
            <a:off x="14778711" y="7667323"/>
            <a:ext cx="1578921" cy="1578921"/>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229067" y="8399633"/>
            <a:ext cx="7173539" cy="1136165"/>
          </a:xfrm>
          <a:prstGeom prst="rect">
            <a:avLst/>
          </a:prstGeom>
        </p:spPr>
        <p:txBody>
          <a:bodyPr lIns="0" tIns="0" rIns="0" bIns="0" rtlCol="0" anchor="t">
            <a:spAutoFit/>
          </a:bodyPr>
          <a:lstStyle/>
          <a:p>
            <a:pPr algn="l">
              <a:lnSpc>
                <a:spcPts val="4632"/>
              </a:lnSpc>
            </a:pPr>
            <a:r>
              <a:rPr lang="en-US" sz="3308">
                <a:solidFill>
                  <a:srgbClr val="000000"/>
                </a:solidFill>
                <a:latin typeface="Montserrat"/>
                <a:ea typeface="Montserrat"/>
                <a:cs typeface="Montserrat"/>
                <a:sym typeface="Montserrat"/>
              </a:rPr>
              <a:t>Presented by</a:t>
            </a:r>
          </a:p>
          <a:p>
            <a:pPr algn="l">
              <a:lnSpc>
                <a:spcPts val="4632"/>
              </a:lnSpc>
              <a:spcBef>
                <a:spcPct val="0"/>
              </a:spcBef>
            </a:pPr>
            <a:r>
              <a:rPr lang="en-US" sz="3308">
                <a:solidFill>
                  <a:srgbClr val="000000"/>
                </a:solidFill>
                <a:latin typeface="Montserrat"/>
                <a:ea typeface="Montserrat"/>
                <a:cs typeface="Montserrat"/>
                <a:sym typeface="Montserrat"/>
              </a:rPr>
              <a:t> Archana 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37398" y="3221086"/>
            <a:ext cx="8397219" cy="1246488"/>
          </a:xfrm>
          <a:prstGeom prst="rect">
            <a:avLst/>
          </a:prstGeom>
        </p:spPr>
        <p:txBody>
          <a:bodyPr lIns="0" tIns="0" rIns="0" bIns="0" rtlCol="0" anchor="t">
            <a:spAutoFit/>
          </a:bodyPr>
          <a:lstStyle/>
          <a:p>
            <a:pPr marL="0" lvl="0" indent="0" algn="l">
              <a:lnSpc>
                <a:spcPts val="10276"/>
              </a:lnSpc>
              <a:spcBef>
                <a:spcPct val="0"/>
              </a:spcBef>
            </a:pPr>
            <a:r>
              <a:rPr lang="en-US" sz="7340" u="none" strike="noStrike">
                <a:solidFill>
                  <a:srgbClr val="000000"/>
                </a:solidFill>
                <a:latin typeface="Montserrat Bold"/>
                <a:ea typeface="Montserrat Bold"/>
                <a:cs typeface="Montserrat Bold"/>
                <a:sym typeface="Montserrat Bold"/>
              </a:rPr>
              <a:t>Introduction</a:t>
            </a:r>
          </a:p>
        </p:txBody>
      </p:sp>
      <p:sp>
        <p:nvSpPr>
          <p:cNvPr id="3" name="TextBox 3"/>
          <p:cNvSpPr txBox="1"/>
          <p:nvPr/>
        </p:nvSpPr>
        <p:spPr>
          <a:xfrm>
            <a:off x="1028700" y="4695033"/>
            <a:ext cx="15592697" cy="4053339"/>
          </a:xfrm>
          <a:prstGeom prst="rect">
            <a:avLst/>
          </a:prstGeom>
        </p:spPr>
        <p:txBody>
          <a:bodyPr lIns="0" tIns="0" rIns="0" bIns="0" rtlCol="0" anchor="t">
            <a:spAutoFit/>
          </a:bodyPr>
          <a:lstStyle/>
          <a:p>
            <a:pPr algn="l">
              <a:lnSpc>
                <a:spcPts val="4063"/>
              </a:lnSpc>
            </a:pPr>
            <a:r>
              <a:rPr lang="en-US" sz="2902">
                <a:solidFill>
                  <a:srgbClr val="101010"/>
                </a:solidFill>
                <a:latin typeface="Montserrat"/>
                <a:ea typeface="Montserrat"/>
                <a:cs typeface="Montserrat"/>
                <a:sym typeface="Montserrat"/>
              </a:rPr>
              <a:t> Sales management has gained importance to meet increasing competition and the need for improved methods of distribution to reduce cost and to increase profits. Sales management today is the most important function in a commercial and business enterprise.</a:t>
            </a:r>
          </a:p>
          <a:p>
            <a:pPr algn="l">
              <a:lnSpc>
                <a:spcPts val="4063"/>
              </a:lnSpc>
            </a:pPr>
            <a:endParaRPr lang="en-US" sz="2902">
              <a:solidFill>
                <a:srgbClr val="101010"/>
              </a:solidFill>
              <a:latin typeface="Montserrat"/>
              <a:ea typeface="Montserrat"/>
              <a:cs typeface="Montserrat"/>
              <a:sym typeface="Montserrat"/>
            </a:endParaRPr>
          </a:p>
          <a:p>
            <a:pPr marL="0" lvl="0" indent="0" algn="l">
              <a:lnSpc>
                <a:spcPts val="4063"/>
              </a:lnSpc>
              <a:spcBef>
                <a:spcPct val="0"/>
              </a:spcBef>
            </a:pPr>
            <a:r>
              <a:rPr lang="en-US" sz="2902">
                <a:solidFill>
                  <a:srgbClr val="101010"/>
                </a:solidFill>
                <a:latin typeface="Montserrat"/>
                <a:ea typeface="Montserrat"/>
                <a:cs typeface="Montserrat"/>
                <a:sym typeface="Montserrat"/>
              </a:rPr>
              <a:t>I’ve just wrapped up an in-depth project at </a:t>
            </a:r>
            <a:r>
              <a:rPr lang="en-US" sz="2902" u="sng">
                <a:solidFill>
                  <a:srgbClr val="101010"/>
                </a:solidFill>
                <a:latin typeface="Montserrat"/>
                <a:ea typeface="Montserrat"/>
                <a:cs typeface="Montserrat"/>
                <a:sym typeface="Montserrat"/>
                <a:hlinkClick r:id="rId2" tooltip="https://www.linkedin.com/company/unifiedmentor/"/>
              </a:rPr>
              <a:t>Unified Mentor</a:t>
            </a:r>
            <a:r>
              <a:rPr lang="en-US" sz="2902">
                <a:solidFill>
                  <a:srgbClr val="101010"/>
                </a:solidFill>
                <a:latin typeface="Montserrat"/>
                <a:ea typeface="Montserrat"/>
                <a:cs typeface="Montserrat"/>
                <a:sym typeface="Montserrat"/>
              </a:rPr>
              <a:t> , where I analyzed Amazon sales data spanning from 2010 to 2017 using Power BI. This was more than just numbers—it was about uncovering stories hidden in data.</a:t>
            </a:r>
          </a:p>
        </p:txBody>
      </p:sp>
      <p:grpSp>
        <p:nvGrpSpPr>
          <p:cNvPr id="4" name="Group 4"/>
          <p:cNvGrpSpPr/>
          <p:nvPr/>
        </p:nvGrpSpPr>
        <p:grpSpPr>
          <a:xfrm>
            <a:off x="0" y="0"/>
            <a:ext cx="18288000" cy="1874361"/>
            <a:chOff x="0" y="0"/>
            <a:chExt cx="9414331" cy="964887"/>
          </a:xfrm>
        </p:grpSpPr>
        <p:sp>
          <p:nvSpPr>
            <p:cNvPr id="5" name="Freeform 5"/>
            <p:cNvSpPr/>
            <p:nvPr/>
          </p:nvSpPr>
          <p:spPr>
            <a:xfrm>
              <a:off x="0" y="0"/>
              <a:ext cx="9414331" cy="964887"/>
            </a:xfrm>
            <a:custGeom>
              <a:avLst/>
              <a:gdLst/>
              <a:ahLst/>
              <a:cxnLst/>
              <a:rect l="l" t="t" r="r" b="b"/>
              <a:pathLst>
                <a:path w="9414331" h="964887">
                  <a:moveTo>
                    <a:pt x="0" y="0"/>
                  </a:moveTo>
                  <a:lnTo>
                    <a:pt x="9414331" y="0"/>
                  </a:lnTo>
                  <a:lnTo>
                    <a:pt x="9414331" y="964887"/>
                  </a:lnTo>
                  <a:lnTo>
                    <a:pt x="0" y="964887"/>
                  </a:ln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sp>
        <p:sp>
          <p:nvSpPr>
            <p:cNvPr id="6" name="TextBox 6"/>
            <p:cNvSpPr txBox="1"/>
            <p:nvPr/>
          </p:nvSpPr>
          <p:spPr>
            <a:xfrm>
              <a:off x="0" y="-38100"/>
              <a:ext cx="9414331" cy="1002987"/>
            </a:xfrm>
            <a:prstGeom prst="rect">
              <a:avLst/>
            </a:prstGeom>
          </p:spPr>
          <p:txBody>
            <a:bodyPr lIns="50800" tIns="50800" rIns="50800" bIns="50800" rtlCol="0" anchor="ctr"/>
            <a:lstStyle/>
            <a:p>
              <a:pPr algn="ctr">
                <a:lnSpc>
                  <a:spcPts val="2659"/>
                </a:lnSpc>
                <a:spcBef>
                  <a:spcPct val="0"/>
                </a:spcBef>
              </a:pPr>
              <a:endParaRPr/>
            </a:p>
          </p:txBody>
        </p:sp>
      </p:grpSp>
      <p:sp>
        <p:nvSpPr>
          <p:cNvPr id="7" name="AutoShape 7"/>
          <p:cNvSpPr/>
          <p:nvPr/>
        </p:nvSpPr>
        <p:spPr>
          <a:xfrm>
            <a:off x="17278350" y="4742658"/>
            <a:ext cx="0" cy="3843312"/>
          </a:xfrm>
          <a:prstGeom prst="line">
            <a:avLst/>
          </a:prstGeom>
          <a:ln w="38100" cap="flat">
            <a:solidFill>
              <a:srgbClr val="000000"/>
            </a:solidFill>
            <a:prstDash val="solid"/>
            <a:headEnd type="none" w="sm" len="sm"/>
            <a:tailEnd type="none" w="sm" len="sm"/>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536833">
            <a:off x="-4428213" y="-2916505"/>
            <a:ext cx="9627545" cy="9651674"/>
          </a:xfrm>
          <a:custGeom>
            <a:avLst/>
            <a:gdLst/>
            <a:ahLst/>
            <a:cxnLst/>
            <a:rect l="l" t="t" r="r" b="b"/>
            <a:pathLst>
              <a:path w="9627545" h="9651674">
                <a:moveTo>
                  <a:pt x="0" y="0"/>
                </a:moveTo>
                <a:lnTo>
                  <a:pt x="9627545" y="0"/>
                </a:lnTo>
                <a:lnTo>
                  <a:pt x="9627545" y="9651674"/>
                </a:lnTo>
                <a:lnTo>
                  <a:pt x="0" y="9651674"/>
                </a:lnTo>
                <a:lnTo>
                  <a:pt x="0" y="0"/>
                </a:lnTo>
                <a:close/>
              </a:path>
            </a:pathLst>
          </a:custGeom>
          <a:blipFill>
            <a:blip r:embed="rId2"/>
            <a:stretch>
              <a:fillRect/>
            </a:stretch>
          </a:blipFill>
        </p:spPr>
      </p:sp>
      <p:sp>
        <p:nvSpPr>
          <p:cNvPr id="3" name="Freeform 3"/>
          <p:cNvSpPr/>
          <p:nvPr/>
        </p:nvSpPr>
        <p:spPr>
          <a:xfrm>
            <a:off x="3626491" y="5571268"/>
            <a:ext cx="1072677" cy="867893"/>
          </a:xfrm>
          <a:custGeom>
            <a:avLst/>
            <a:gdLst/>
            <a:ahLst/>
            <a:cxnLst/>
            <a:rect l="l" t="t" r="r" b="b"/>
            <a:pathLst>
              <a:path w="1072677" h="867893">
                <a:moveTo>
                  <a:pt x="0" y="0"/>
                </a:moveTo>
                <a:lnTo>
                  <a:pt x="1072677" y="0"/>
                </a:lnTo>
                <a:lnTo>
                  <a:pt x="1072677" y="867893"/>
                </a:lnTo>
                <a:lnTo>
                  <a:pt x="0" y="86789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6520560" y="679199"/>
            <a:ext cx="8194363" cy="1113616"/>
          </a:xfrm>
          <a:prstGeom prst="rect">
            <a:avLst/>
          </a:prstGeom>
        </p:spPr>
        <p:txBody>
          <a:bodyPr lIns="0" tIns="0" rIns="0" bIns="0" rtlCol="0" anchor="t">
            <a:spAutoFit/>
          </a:bodyPr>
          <a:lstStyle/>
          <a:p>
            <a:pPr algn="l">
              <a:lnSpc>
                <a:spcPts val="8841"/>
              </a:lnSpc>
            </a:pPr>
            <a:r>
              <a:rPr lang="en-US" sz="7368">
                <a:solidFill>
                  <a:srgbClr val="101010"/>
                </a:solidFill>
                <a:latin typeface="Montserrat Bold"/>
                <a:ea typeface="Montserrat Bold"/>
                <a:cs typeface="Montserrat Bold"/>
                <a:sym typeface="Montserrat Bold"/>
              </a:rPr>
              <a:t>Details of Data</a:t>
            </a:r>
          </a:p>
        </p:txBody>
      </p:sp>
      <p:sp>
        <p:nvSpPr>
          <p:cNvPr id="5" name="TextBox 5"/>
          <p:cNvSpPr txBox="1"/>
          <p:nvPr/>
        </p:nvSpPr>
        <p:spPr>
          <a:xfrm>
            <a:off x="5308154" y="1861707"/>
            <a:ext cx="11951146" cy="7326580"/>
          </a:xfrm>
          <a:prstGeom prst="rect">
            <a:avLst/>
          </a:prstGeom>
        </p:spPr>
        <p:txBody>
          <a:bodyPr lIns="0" tIns="0" rIns="0" bIns="0" rtlCol="0" anchor="t">
            <a:spAutoFit/>
          </a:bodyPr>
          <a:lstStyle/>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Region</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Country</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Item Type</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Sales Channel</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Order Priority</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Year</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Order Date</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Order ID</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Ship Date</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Units Sold</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Unit Price</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Unit Cost</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Total Revenue</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Total Cost</a:t>
            </a:r>
          </a:p>
          <a:p>
            <a:pPr marL="610044" lvl="1" indent="-305022" algn="l">
              <a:lnSpc>
                <a:spcPts val="3955"/>
              </a:lnSpc>
              <a:buFont typeface="Arial"/>
              <a:buChar char="•"/>
            </a:pPr>
            <a:r>
              <a:rPr lang="en-US" sz="2825">
                <a:solidFill>
                  <a:srgbClr val="101010"/>
                </a:solidFill>
                <a:latin typeface="Montserrat"/>
                <a:ea typeface="Montserrat"/>
                <a:cs typeface="Montserrat"/>
                <a:sym typeface="Montserrat"/>
              </a:rPr>
              <a:t>Total Profit</a:t>
            </a:r>
          </a:p>
        </p:txBody>
      </p:sp>
      <p:grpSp>
        <p:nvGrpSpPr>
          <p:cNvPr id="6" name="Group 6"/>
          <p:cNvGrpSpPr/>
          <p:nvPr/>
        </p:nvGrpSpPr>
        <p:grpSpPr>
          <a:xfrm rot="7573183">
            <a:off x="1230111" y="7154961"/>
            <a:ext cx="1013029" cy="101302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051465" y="-2544328"/>
            <a:ext cx="9898854" cy="8599630"/>
          </a:xfrm>
          <a:custGeom>
            <a:avLst/>
            <a:gdLst/>
            <a:ahLst/>
            <a:cxnLst/>
            <a:rect l="l" t="t" r="r" b="b"/>
            <a:pathLst>
              <a:path w="9898854" h="8599630">
                <a:moveTo>
                  <a:pt x="0" y="0"/>
                </a:moveTo>
                <a:lnTo>
                  <a:pt x="9898854" y="0"/>
                </a:lnTo>
                <a:lnTo>
                  <a:pt x="9898854" y="8599629"/>
                </a:lnTo>
                <a:lnTo>
                  <a:pt x="0" y="8599629"/>
                </a:lnTo>
                <a:lnTo>
                  <a:pt x="0" y="0"/>
                </a:lnTo>
                <a:close/>
              </a:path>
            </a:pathLst>
          </a:custGeom>
          <a:blipFill>
            <a:blip r:embed="rId2"/>
            <a:stretch>
              <a:fillRect/>
            </a:stretch>
          </a:blipFill>
        </p:spPr>
      </p:sp>
      <p:sp>
        <p:nvSpPr>
          <p:cNvPr id="3" name="TextBox 3"/>
          <p:cNvSpPr txBox="1"/>
          <p:nvPr/>
        </p:nvSpPr>
        <p:spPr>
          <a:xfrm>
            <a:off x="1028700" y="641062"/>
            <a:ext cx="8525731" cy="1114425"/>
          </a:xfrm>
          <a:prstGeom prst="rect">
            <a:avLst/>
          </a:prstGeom>
        </p:spPr>
        <p:txBody>
          <a:bodyPr lIns="0" tIns="0" rIns="0" bIns="0" rtlCol="0" anchor="t">
            <a:spAutoFit/>
          </a:bodyPr>
          <a:lstStyle/>
          <a:p>
            <a:pPr marL="0" lvl="0" indent="0" algn="l">
              <a:lnSpc>
                <a:spcPts val="8841"/>
              </a:lnSpc>
              <a:spcBef>
                <a:spcPct val="0"/>
              </a:spcBef>
            </a:pPr>
            <a:r>
              <a:rPr lang="en-US" sz="7368">
                <a:solidFill>
                  <a:srgbClr val="101010"/>
                </a:solidFill>
                <a:latin typeface="Montserrat Bold"/>
                <a:ea typeface="Montserrat Bold"/>
                <a:cs typeface="Montserrat Bold"/>
                <a:sym typeface="Montserrat Bold"/>
              </a:rPr>
              <a:t>Main KPIs</a:t>
            </a:r>
          </a:p>
        </p:txBody>
      </p:sp>
      <p:sp>
        <p:nvSpPr>
          <p:cNvPr id="4" name="Freeform 4"/>
          <p:cNvSpPr/>
          <p:nvPr/>
        </p:nvSpPr>
        <p:spPr>
          <a:xfrm>
            <a:off x="7063779" y="374635"/>
            <a:ext cx="1738970" cy="1647279"/>
          </a:xfrm>
          <a:custGeom>
            <a:avLst/>
            <a:gdLst/>
            <a:ahLst/>
            <a:cxnLst/>
            <a:rect l="l" t="t" r="r" b="b"/>
            <a:pathLst>
              <a:path w="1738970" h="1647279">
                <a:moveTo>
                  <a:pt x="0" y="0"/>
                </a:moveTo>
                <a:lnTo>
                  <a:pt x="1738970" y="0"/>
                </a:lnTo>
                <a:lnTo>
                  <a:pt x="1738970" y="1647278"/>
                </a:lnTo>
                <a:lnTo>
                  <a:pt x="0" y="164727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2156832" y="2151714"/>
            <a:ext cx="12946122" cy="7106586"/>
          </a:xfrm>
          <a:prstGeom prst="rect">
            <a:avLst/>
          </a:prstGeom>
        </p:spPr>
        <p:txBody>
          <a:bodyPr lIns="0" tIns="0" rIns="0" bIns="0" rtlCol="0" anchor="t">
            <a:spAutoFit/>
          </a:bodyPr>
          <a:lstStyle/>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Year wise sales</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Sum of Total Revenue</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Total units sold</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Sum of Total profit</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Top 10 region generating highest revenue</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Top 5 items produced highest revenue</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Profits based og mode of sales</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Sum of unit sold by year and sales channel</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Sum of Total revenue by year</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Total unit sold by order priority</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Sum of total profit by region and sales channel</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Highest unit sold by item types</a:t>
            </a:r>
          </a:p>
          <a:p>
            <a:pPr marL="666200" lvl="1" indent="-333100" algn="l">
              <a:lnSpc>
                <a:spcPts val="4319"/>
              </a:lnSpc>
              <a:buFont typeface="Arial"/>
              <a:buChar char="•"/>
            </a:pPr>
            <a:r>
              <a:rPr lang="en-US" sz="3085">
                <a:solidFill>
                  <a:srgbClr val="101010"/>
                </a:solidFill>
                <a:latin typeface="Montserrat"/>
                <a:ea typeface="Montserrat"/>
                <a:cs typeface="Montserrat"/>
                <a:sym typeface="Montserrat"/>
              </a:rPr>
              <a:t>Number of orders by year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336107">
            <a:off x="-7320947" y="-238151"/>
            <a:ext cx="12389411" cy="10763301"/>
          </a:xfrm>
          <a:custGeom>
            <a:avLst/>
            <a:gdLst/>
            <a:ahLst/>
            <a:cxnLst/>
            <a:rect l="l" t="t" r="r" b="b"/>
            <a:pathLst>
              <a:path w="12389411" h="10763301">
                <a:moveTo>
                  <a:pt x="0" y="0"/>
                </a:moveTo>
                <a:lnTo>
                  <a:pt x="12389411" y="0"/>
                </a:lnTo>
                <a:lnTo>
                  <a:pt x="12389411" y="10763302"/>
                </a:lnTo>
                <a:lnTo>
                  <a:pt x="0" y="10763302"/>
                </a:lnTo>
                <a:lnTo>
                  <a:pt x="0" y="0"/>
                </a:lnTo>
                <a:close/>
              </a:path>
            </a:pathLst>
          </a:custGeom>
          <a:blipFill>
            <a:blip r:embed="rId2"/>
            <a:stretch>
              <a:fillRect/>
            </a:stretch>
          </a:blipFill>
        </p:spPr>
      </p:sp>
      <p:sp>
        <p:nvSpPr>
          <p:cNvPr id="3" name="TextBox 3"/>
          <p:cNvSpPr txBox="1"/>
          <p:nvPr/>
        </p:nvSpPr>
        <p:spPr>
          <a:xfrm>
            <a:off x="4882860" y="3583565"/>
            <a:ext cx="12903658" cy="1559935"/>
          </a:xfrm>
          <a:prstGeom prst="rect">
            <a:avLst/>
          </a:prstGeom>
        </p:spPr>
        <p:txBody>
          <a:bodyPr lIns="0" tIns="0" rIns="0" bIns="0" rtlCol="0" anchor="t">
            <a:spAutoFit/>
          </a:bodyPr>
          <a:lstStyle/>
          <a:p>
            <a:pPr marL="0" lvl="0" indent="0" algn="l">
              <a:lnSpc>
                <a:spcPts val="12452"/>
              </a:lnSpc>
              <a:spcBef>
                <a:spcPct val="0"/>
              </a:spcBef>
            </a:pPr>
            <a:r>
              <a:rPr lang="en-US" sz="10376">
                <a:solidFill>
                  <a:srgbClr val="101010"/>
                </a:solidFill>
                <a:latin typeface="Montserrat Bold"/>
                <a:ea typeface="Montserrat Bold"/>
                <a:cs typeface="Montserrat Bold"/>
                <a:sym typeface="Montserrat Bold"/>
              </a:rPr>
              <a:t>My Design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336107">
            <a:off x="-7320947" y="-238151"/>
            <a:ext cx="12389411" cy="10763301"/>
          </a:xfrm>
          <a:custGeom>
            <a:avLst/>
            <a:gdLst/>
            <a:ahLst/>
            <a:cxnLst/>
            <a:rect l="l" t="t" r="r" b="b"/>
            <a:pathLst>
              <a:path w="12389411" h="10763301">
                <a:moveTo>
                  <a:pt x="0" y="0"/>
                </a:moveTo>
                <a:lnTo>
                  <a:pt x="12389411" y="0"/>
                </a:lnTo>
                <a:lnTo>
                  <a:pt x="12389411" y="10763302"/>
                </a:lnTo>
                <a:lnTo>
                  <a:pt x="0" y="10763302"/>
                </a:lnTo>
                <a:lnTo>
                  <a:pt x="0" y="0"/>
                </a:lnTo>
                <a:close/>
              </a:path>
            </a:pathLst>
          </a:custGeom>
          <a:blipFill>
            <a:blip r:embed="rId2"/>
            <a:stretch>
              <a:fillRect/>
            </a:stretch>
          </a:blipFill>
        </p:spPr>
      </p:sp>
      <p:sp>
        <p:nvSpPr>
          <p:cNvPr id="3" name="Freeform 3"/>
          <p:cNvSpPr/>
          <p:nvPr/>
        </p:nvSpPr>
        <p:spPr>
          <a:xfrm>
            <a:off x="289519" y="162430"/>
            <a:ext cx="17708963" cy="9962141"/>
          </a:xfrm>
          <a:custGeom>
            <a:avLst/>
            <a:gdLst/>
            <a:ahLst/>
            <a:cxnLst/>
            <a:rect l="l" t="t" r="r" b="b"/>
            <a:pathLst>
              <a:path w="17708963" h="9962141">
                <a:moveTo>
                  <a:pt x="0" y="0"/>
                </a:moveTo>
                <a:lnTo>
                  <a:pt x="17708962" y="0"/>
                </a:lnTo>
                <a:lnTo>
                  <a:pt x="17708962" y="9962140"/>
                </a:lnTo>
                <a:lnTo>
                  <a:pt x="0" y="9962140"/>
                </a:lnTo>
                <a:lnTo>
                  <a:pt x="0" y="0"/>
                </a:lnTo>
                <a:close/>
              </a:path>
            </a:pathLst>
          </a:custGeom>
          <a:blipFill>
            <a:blip r:embed="rId3"/>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336107">
            <a:off x="-7320947" y="-238151"/>
            <a:ext cx="12389411" cy="10763301"/>
          </a:xfrm>
          <a:custGeom>
            <a:avLst/>
            <a:gdLst/>
            <a:ahLst/>
            <a:cxnLst/>
            <a:rect l="l" t="t" r="r" b="b"/>
            <a:pathLst>
              <a:path w="12389411" h="10763301">
                <a:moveTo>
                  <a:pt x="0" y="0"/>
                </a:moveTo>
                <a:lnTo>
                  <a:pt x="12389411" y="0"/>
                </a:lnTo>
                <a:lnTo>
                  <a:pt x="12389411" y="10763302"/>
                </a:lnTo>
                <a:lnTo>
                  <a:pt x="0" y="10763302"/>
                </a:lnTo>
                <a:lnTo>
                  <a:pt x="0" y="0"/>
                </a:lnTo>
                <a:close/>
              </a:path>
            </a:pathLst>
          </a:custGeom>
          <a:blipFill>
            <a:blip r:embed="rId2"/>
            <a:stretch>
              <a:fillRect/>
            </a:stretch>
          </a:blipFill>
        </p:spPr>
      </p:sp>
      <p:sp>
        <p:nvSpPr>
          <p:cNvPr id="3" name="Freeform 3"/>
          <p:cNvSpPr/>
          <p:nvPr/>
        </p:nvSpPr>
        <p:spPr>
          <a:xfrm>
            <a:off x="400774" y="237133"/>
            <a:ext cx="17486452" cy="9812734"/>
          </a:xfrm>
          <a:custGeom>
            <a:avLst/>
            <a:gdLst/>
            <a:ahLst/>
            <a:cxnLst/>
            <a:rect l="l" t="t" r="r" b="b"/>
            <a:pathLst>
              <a:path w="17486452" h="9812734">
                <a:moveTo>
                  <a:pt x="0" y="0"/>
                </a:moveTo>
                <a:lnTo>
                  <a:pt x="17486452" y="0"/>
                </a:lnTo>
                <a:lnTo>
                  <a:pt x="17486452" y="9812734"/>
                </a:lnTo>
                <a:lnTo>
                  <a:pt x="0" y="9812734"/>
                </a:lnTo>
                <a:lnTo>
                  <a:pt x="0" y="0"/>
                </a:lnTo>
                <a:close/>
              </a:path>
            </a:pathLst>
          </a:custGeom>
          <a:blipFill>
            <a:blip r:embed="rId3"/>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336107">
            <a:off x="-7320947" y="-238151"/>
            <a:ext cx="12389411" cy="10763301"/>
          </a:xfrm>
          <a:custGeom>
            <a:avLst/>
            <a:gdLst/>
            <a:ahLst/>
            <a:cxnLst/>
            <a:rect l="l" t="t" r="r" b="b"/>
            <a:pathLst>
              <a:path w="12389411" h="10763301">
                <a:moveTo>
                  <a:pt x="0" y="0"/>
                </a:moveTo>
                <a:lnTo>
                  <a:pt x="12389411" y="0"/>
                </a:lnTo>
                <a:lnTo>
                  <a:pt x="12389411" y="10763302"/>
                </a:lnTo>
                <a:lnTo>
                  <a:pt x="0" y="10763302"/>
                </a:lnTo>
                <a:lnTo>
                  <a:pt x="0" y="0"/>
                </a:lnTo>
                <a:close/>
              </a:path>
            </a:pathLst>
          </a:custGeom>
          <a:blipFill>
            <a:blip r:embed="rId2"/>
            <a:stretch>
              <a:fillRect/>
            </a:stretch>
          </a:blipFill>
        </p:spPr>
      </p:sp>
      <p:sp>
        <p:nvSpPr>
          <p:cNvPr id="3" name="Freeform 3"/>
          <p:cNvSpPr/>
          <p:nvPr/>
        </p:nvSpPr>
        <p:spPr>
          <a:xfrm>
            <a:off x="209278" y="253333"/>
            <a:ext cx="17405551" cy="9694905"/>
          </a:xfrm>
          <a:custGeom>
            <a:avLst/>
            <a:gdLst/>
            <a:ahLst/>
            <a:cxnLst/>
            <a:rect l="l" t="t" r="r" b="b"/>
            <a:pathLst>
              <a:path w="17405551" h="9694905">
                <a:moveTo>
                  <a:pt x="0" y="0"/>
                </a:moveTo>
                <a:lnTo>
                  <a:pt x="17405550" y="0"/>
                </a:lnTo>
                <a:lnTo>
                  <a:pt x="17405550" y="9694905"/>
                </a:lnTo>
                <a:lnTo>
                  <a:pt x="0" y="9694905"/>
                </a:lnTo>
                <a:lnTo>
                  <a:pt x="0" y="0"/>
                </a:lnTo>
                <a:close/>
              </a:path>
            </a:pathLst>
          </a:custGeom>
          <a:blipFill>
            <a:blip r:embed="rId3"/>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81006" y="9664810"/>
            <a:ext cx="5038461" cy="381605"/>
          </a:xfrm>
          <a:prstGeom prst="rect">
            <a:avLst/>
          </a:prstGeom>
        </p:spPr>
        <p:txBody>
          <a:bodyPr lIns="0" tIns="0" rIns="0" bIns="0" rtlCol="0" anchor="t">
            <a:spAutoFit/>
          </a:bodyPr>
          <a:lstStyle/>
          <a:p>
            <a:pPr algn="l">
              <a:lnSpc>
                <a:spcPts val="3129"/>
              </a:lnSpc>
            </a:pPr>
            <a:r>
              <a:rPr lang="en-US" sz="2235">
                <a:solidFill>
                  <a:srgbClr val="000000"/>
                </a:solidFill>
                <a:latin typeface="Montserrat"/>
                <a:ea typeface="Montserrat"/>
                <a:cs typeface="Montserrat"/>
                <a:sym typeface="Montserrat"/>
              </a:rPr>
              <a:t>archanagajendra22@gmail.com</a:t>
            </a:r>
          </a:p>
        </p:txBody>
      </p:sp>
      <p:sp>
        <p:nvSpPr>
          <p:cNvPr id="4" name="Freeform 4"/>
          <p:cNvSpPr/>
          <p:nvPr/>
        </p:nvSpPr>
        <p:spPr>
          <a:xfrm>
            <a:off x="151425" y="9632262"/>
            <a:ext cx="414154" cy="414154"/>
          </a:xfrm>
          <a:custGeom>
            <a:avLst/>
            <a:gdLst/>
            <a:ahLst/>
            <a:cxnLst/>
            <a:rect l="l" t="t" r="r" b="b"/>
            <a:pathLst>
              <a:path w="414154" h="414154">
                <a:moveTo>
                  <a:pt x="0" y="0"/>
                </a:moveTo>
                <a:lnTo>
                  <a:pt x="414154" y="0"/>
                </a:lnTo>
                <a:lnTo>
                  <a:pt x="414154" y="414153"/>
                </a:lnTo>
                <a:lnTo>
                  <a:pt x="0" y="4141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768974" y="8933582"/>
            <a:ext cx="2769366" cy="503602"/>
          </a:xfrm>
          <a:prstGeom prst="rect">
            <a:avLst/>
          </a:prstGeom>
        </p:spPr>
        <p:txBody>
          <a:bodyPr lIns="0" tIns="0" rIns="0" bIns="0" rtlCol="0" anchor="t">
            <a:spAutoFit/>
          </a:bodyPr>
          <a:lstStyle/>
          <a:p>
            <a:pPr algn="l">
              <a:lnSpc>
                <a:spcPts val="4088"/>
              </a:lnSpc>
            </a:pPr>
            <a:r>
              <a:rPr lang="en-US" sz="2920">
                <a:solidFill>
                  <a:srgbClr val="000000"/>
                </a:solidFill>
                <a:latin typeface="Montserrat Light Bold"/>
                <a:ea typeface="Montserrat Light Bold"/>
                <a:cs typeface="Montserrat Light Bold"/>
                <a:sym typeface="Montserrat Light Bold"/>
              </a:rPr>
              <a:t>Archana G</a:t>
            </a:r>
          </a:p>
        </p:txBody>
      </p:sp>
      <p:sp>
        <p:nvSpPr>
          <p:cNvPr id="8" name="Freeform 8"/>
          <p:cNvSpPr/>
          <p:nvPr/>
        </p:nvSpPr>
        <p:spPr>
          <a:xfrm rot="-1898322">
            <a:off x="13299669" y="5075791"/>
            <a:ext cx="8700980" cy="8722787"/>
          </a:xfrm>
          <a:custGeom>
            <a:avLst/>
            <a:gdLst/>
            <a:ahLst/>
            <a:cxnLst/>
            <a:rect l="l" t="t" r="r" b="b"/>
            <a:pathLst>
              <a:path w="8700980" h="8722787">
                <a:moveTo>
                  <a:pt x="0" y="0"/>
                </a:moveTo>
                <a:lnTo>
                  <a:pt x="8700980" y="0"/>
                </a:lnTo>
                <a:lnTo>
                  <a:pt x="8700980" y="8722787"/>
                </a:lnTo>
                <a:lnTo>
                  <a:pt x="0" y="8722787"/>
                </a:lnTo>
                <a:lnTo>
                  <a:pt x="0" y="0"/>
                </a:lnTo>
                <a:close/>
              </a:path>
            </a:pathLst>
          </a:custGeom>
          <a:blipFill>
            <a:blip r:embed="rId4"/>
            <a:stretch>
              <a:fillRect/>
            </a:stretch>
          </a:blipFill>
        </p:spPr>
      </p:sp>
      <p:sp>
        <p:nvSpPr>
          <p:cNvPr id="9" name="Freeform 9"/>
          <p:cNvSpPr/>
          <p:nvPr/>
        </p:nvSpPr>
        <p:spPr>
          <a:xfrm rot="-1898322">
            <a:off x="-3784911" y="-3899454"/>
            <a:ext cx="8700980" cy="8722787"/>
          </a:xfrm>
          <a:custGeom>
            <a:avLst/>
            <a:gdLst/>
            <a:ahLst/>
            <a:cxnLst/>
            <a:rect l="l" t="t" r="r" b="b"/>
            <a:pathLst>
              <a:path w="8700980" h="8722787">
                <a:moveTo>
                  <a:pt x="0" y="0"/>
                </a:moveTo>
                <a:lnTo>
                  <a:pt x="8700980" y="0"/>
                </a:lnTo>
                <a:lnTo>
                  <a:pt x="8700980" y="8722787"/>
                </a:lnTo>
                <a:lnTo>
                  <a:pt x="0" y="8722787"/>
                </a:lnTo>
                <a:lnTo>
                  <a:pt x="0" y="0"/>
                </a:lnTo>
                <a:close/>
              </a:path>
            </a:pathLst>
          </a:custGeom>
          <a:blipFill>
            <a:blip r:embed="rId4"/>
            <a:stretch>
              <a:fillRect/>
            </a:stretch>
          </a:blipFill>
        </p:spPr>
      </p:sp>
      <p:sp>
        <p:nvSpPr>
          <p:cNvPr id="10" name="TextBox 10"/>
          <p:cNvSpPr txBox="1"/>
          <p:nvPr/>
        </p:nvSpPr>
        <p:spPr>
          <a:xfrm>
            <a:off x="5361112" y="2575440"/>
            <a:ext cx="8460437" cy="1577994"/>
          </a:xfrm>
          <a:prstGeom prst="rect">
            <a:avLst/>
          </a:prstGeom>
        </p:spPr>
        <p:txBody>
          <a:bodyPr lIns="0" tIns="0" rIns="0" bIns="0" rtlCol="0" anchor="t">
            <a:spAutoFit/>
          </a:bodyPr>
          <a:lstStyle/>
          <a:p>
            <a:pPr algn="l">
              <a:lnSpc>
                <a:spcPts val="12508"/>
              </a:lnSpc>
            </a:pPr>
            <a:r>
              <a:rPr lang="en-US" sz="10424">
                <a:solidFill>
                  <a:srgbClr val="000000"/>
                </a:solidFill>
                <a:latin typeface="Montserrat Bold"/>
                <a:ea typeface="Montserrat Bold"/>
                <a:cs typeface="Montserrat Bold"/>
                <a:sym typeface="Montserrat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210</Words>
  <Application>Microsoft Office PowerPoint</Application>
  <PresentationFormat>Custom</PresentationFormat>
  <Paragraphs>41</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Calibri</vt:lpstr>
      <vt:lpstr>Arial</vt:lpstr>
      <vt:lpstr>Montserrat Light Bold</vt:lpstr>
      <vt:lpstr>Montserrat Bold</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 Sales Anal</dc:title>
  <cp:lastModifiedBy>Archana gajendra</cp:lastModifiedBy>
  <cp:revision>2</cp:revision>
  <dcterms:created xsi:type="dcterms:W3CDTF">2006-08-16T00:00:00Z</dcterms:created>
  <dcterms:modified xsi:type="dcterms:W3CDTF">2025-01-25T18:17:45Z</dcterms:modified>
  <dc:identifier>DAGMVDNbHHo</dc:identifier>
</cp:coreProperties>
</file>

<file path=docProps/thumbnail.jpeg>
</file>